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6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9C4B09-A2B7-42A5-8B50-857EEDE3A9F1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547382-725E-4A3F-868D-BD164F819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440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98C95AA-95F9-4143-95AA-79C0D64B7EB5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0</a:t>
            </a:r>
            <a:r>
              <a:rPr lang="en-US" altLang="en-US" b="1" smtClean="0"/>
              <a:t>°  90°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F7B0425-3534-4F7F-B594-2A3F21BEFA1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EFDCD-9858-4685-8174-9E89A0C20680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t>7/30/2020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463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E0EB5-3F6E-422B-9A84-796E4E6EA8B5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t>7/30/2020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181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332C6-DED3-4C8B-9632-3044E49E9002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t>7/30/2020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1841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81F24-A4BD-4EEE-9951-24A3F9E06496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t>7/30/2020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F0B43-2166-4A2B-A0EE-D45EA1FC2974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320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0E119-6461-4D6D-BF03-343CA88CD63B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t>7/30/2020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589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7BA63-64EE-4E9E-81A4-6B235C2EB559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t>7/30/2020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935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EF077-5616-4FBE-A49E-2C54DF23CDC6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t>7/30/2020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804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8413-0207-428F-B624-42A59645C21D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t>7/30/2020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548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30DDF-3C0C-4993-9B93-EEBE1D184C38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t>7/30/2020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402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EB541-A709-4F4C-83EF-6E2CF9615ADB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t>7/30/2020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307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30CD7-4CBF-4969-B0E1-62126542DEC9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t>7/30/2020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302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7A91C-F73B-4BEE-8CF9-88DFDA03A851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t>7/30/2020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10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3F0D0CB-0B29-4372-9495-DD9FC48D8DC5}" type="datetime1">
              <a:rPr lang="en-US" smtClean="0">
                <a:solidFill>
                  <a:srgbClr val="04617B">
                    <a:shade val="90000"/>
                  </a:srgbClr>
                </a:solidFill>
              </a:rPr>
              <a:t>7/30/2020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45563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65018" y="685800"/>
            <a:ext cx="7848600" cy="1927225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/>
              <a:t>INTRODUCTION TO </a:t>
            </a:r>
            <a:r>
              <a:rPr lang="en-US" altLang="en-US" dirty="0" smtClean="0"/>
              <a:t>TRIGONOMETRY</a:t>
            </a:r>
          </a:p>
        </p:txBody>
      </p:sp>
      <p:sp>
        <p:nvSpPr>
          <p:cNvPr id="3075" name="Rectangle 1"/>
          <p:cNvSpPr>
            <a:spLocks noChangeArrowheads="1"/>
          </p:cNvSpPr>
          <p:nvPr/>
        </p:nvSpPr>
        <p:spPr bwMode="auto">
          <a:xfrm>
            <a:off x="2202873" y="2743200"/>
            <a:ext cx="48006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latin typeface="Arial" pitchFamily="34" charset="0"/>
              </a:rPr>
              <a:t>Module </a:t>
            </a:r>
            <a:r>
              <a:rPr lang="en-US" altLang="en-US" sz="4000" dirty="0" smtClean="0">
                <a:latin typeface="Arial" pitchFamily="34" charset="0"/>
              </a:rPr>
              <a:t>2 </a:t>
            </a:r>
            <a:r>
              <a:rPr lang="en-US" altLang="en-US" sz="4000" dirty="0">
                <a:latin typeface="Arial" pitchFamily="34" charset="0"/>
              </a:rPr>
              <a:t>of 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000" dirty="0">
              <a:latin typeface="Arial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000" dirty="0">
              <a:latin typeface="Arial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 smtClean="0">
                <a:latin typeface="Arial" pitchFamily="34" charset="0"/>
              </a:rPr>
              <a:t>  </a:t>
            </a:r>
            <a:r>
              <a:rPr lang="en-US" altLang="en-US" sz="3600" dirty="0" err="1" smtClean="0">
                <a:latin typeface="Arial" pitchFamily="34" charset="0"/>
              </a:rPr>
              <a:t>Ratna</a:t>
            </a:r>
            <a:r>
              <a:rPr lang="en-US" altLang="en-US" sz="3600" dirty="0" smtClean="0">
                <a:latin typeface="Arial" pitchFamily="34" charset="0"/>
              </a:rPr>
              <a:t> </a:t>
            </a:r>
            <a:r>
              <a:rPr lang="en-US" altLang="en-US" sz="3600" dirty="0">
                <a:latin typeface="Arial" pitchFamily="34" charset="0"/>
              </a:rPr>
              <a:t>Rathor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>
                <a:latin typeface="Arial" pitchFamily="34" charset="0"/>
              </a:rPr>
              <a:t>AECS 2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>
                <a:latin typeface="Arial" pitchFamily="34" charset="0"/>
              </a:rPr>
              <a:t>Mumbai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46350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68375"/>
            <a:ext cx="8229600" cy="518160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u="sng" dirty="0">
                <a:ea typeface="+mj-ea"/>
              </a:rPr>
              <a:t>Example :-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b="1" dirty="0" smtClean="0">
              <a:ea typeface="+mj-ea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dirty="0" smtClean="0">
                <a:ea typeface="+mj-ea"/>
              </a:rPr>
              <a:t>In </a:t>
            </a:r>
            <a:r>
              <a:rPr lang="en-US" sz="2000" b="1" dirty="0">
                <a:ea typeface="+mj-ea"/>
              </a:rPr>
              <a:t>Δ PQR, right-angled at Q, PQ = 3 cm and PR = 6 cm. Determine </a:t>
            </a:r>
            <a:endParaRPr lang="en-US" sz="2000" b="1" dirty="0" smtClean="0">
              <a:ea typeface="+mj-ea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dirty="0" smtClean="0">
                <a:ea typeface="+mj-ea"/>
              </a:rPr>
              <a:t>∠ </a:t>
            </a:r>
            <a:r>
              <a:rPr lang="en-US" sz="2000" b="1" dirty="0">
                <a:ea typeface="+mj-ea"/>
              </a:rPr>
              <a:t>QPR and ∠ PRQ. 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b="1" u="sng" dirty="0" smtClean="0">
              <a:solidFill>
                <a:srgbClr val="002060"/>
              </a:solidFill>
              <a:ea typeface="+mj-ea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b="1" u="sng" dirty="0">
              <a:solidFill>
                <a:srgbClr val="002060"/>
              </a:solidFill>
              <a:ea typeface="+mj-ea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b="1" u="sng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b="1" u="sng" dirty="0"/>
          </a:p>
        </p:txBody>
      </p:sp>
      <p:pic>
        <p:nvPicPr>
          <p:cNvPr id="3174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667000"/>
            <a:ext cx="3581400" cy="178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74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590800"/>
            <a:ext cx="2703513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39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909" y="896938"/>
            <a:ext cx="8229600" cy="4568825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u="sng" dirty="0">
                <a:ea typeface="+mj-ea"/>
              </a:rPr>
              <a:t>Example</a:t>
            </a:r>
            <a:r>
              <a:rPr lang="en-US" sz="2000" b="1" dirty="0">
                <a:ea typeface="+mj-ea"/>
              </a:rPr>
              <a:t> :-Evaluate the following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u="sng" dirty="0">
                <a:ea typeface="+mj-ea"/>
              </a:rPr>
              <a:t>Solution</a:t>
            </a:r>
            <a:r>
              <a:rPr lang="en-US" sz="2000" b="1" dirty="0">
                <a:ea typeface="+mj-ea"/>
              </a:rPr>
              <a:t> :-</a:t>
            </a:r>
          </a:p>
        </p:txBody>
      </p:sp>
      <p:pic>
        <p:nvPicPr>
          <p:cNvPr id="32771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95"/>
          <a:stretch/>
        </p:blipFill>
        <p:spPr bwMode="auto">
          <a:xfrm>
            <a:off x="665016" y="1537857"/>
            <a:ext cx="4145107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77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14" y="2819400"/>
            <a:ext cx="4379913" cy="2646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665016" y="2971800"/>
            <a:ext cx="173184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06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457200" y="2895600"/>
            <a:ext cx="8229600" cy="1143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en-US" sz="8000" b="1" dirty="0">
                <a:solidFill>
                  <a:schemeClr val="bg2">
                    <a:lumMod val="50000"/>
                  </a:schemeClr>
                </a:solidFill>
              </a:rPr>
              <a:t>THANK YOU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12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86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62345" y="2895600"/>
            <a:ext cx="9067800" cy="1143000"/>
          </a:xfrm>
        </p:spPr>
        <p:txBody>
          <a:bodyPr>
            <a:noAutofit/>
          </a:bodyPr>
          <a:lstStyle/>
          <a:p>
            <a:pPr algn="ctr"/>
            <a:r>
              <a:rPr lang="en-US" altLang="en-US" sz="6000" b="1" dirty="0" smtClean="0">
                <a:solidFill>
                  <a:schemeClr val="bg2">
                    <a:lumMod val="50000"/>
                  </a:schemeClr>
                </a:solidFill>
              </a:rPr>
              <a:t>Trigonometric Ratios of Some Specific Angles  </a:t>
            </a:r>
            <a:endParaRPr lang="en-US" altLang="en-US" sz="60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69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109" y="2172566"/>
            <a:ext cx="5943600" cy="199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228600" y="990600"/>
            <a:ext cx="8686800" cy="944562"/>
          </a:xfrm>
        </p:spPr>
        <p:txBody>
          <a:bodyPr>
            <a:noAutofit/>
          </a:bodyPr>
          <a:lstStyle/>
          <a:p>
            <a:r>
              <a:rPr lang="en-US" altLang="en-US" sz="3600" b="1" dirty="0">
                <a:solidFill>
                  <a:schemeClr val="bg2">
                    <a:lumMod val="50000"/>
                  </a:schemeClr>
                </a:solidFill>
              </a:rPr>
              <a:t>Finding the value of Trigonometric Ratio of 45° </a:t>
            </a:r>
          </a:p>
        </p:txBody>
      </p:sp>
      <p:pic>
        <p:nvPicPr>
          <p:cNvPr id="2458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109" y="4191000"/>
            <a:ext cx="5943600" cy="2176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581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4709" y="2172566"/>
            <a:ext cx="1716088" cy="168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66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37000"/>
                    </a14:imgEffect>
                    <a14:imgEffect>
                      <a14:brightnessContrast contrast="4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999" y="1447800"/>
            <a:ext cx="5765801" cy="2677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60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740" y="1447800"/>
            <a:ext cx="1916112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14" y="4267201"/>
            <a:ext cx="7470486" cy="147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69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1066800"/>
            <a:ext cx="7726363" cy="458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5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37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 rtlCol="0">
            <a:normAutofit/>
          </a:bodyPr>
          <a:lstStyle/>
          <a:p>
            <a:pPr marL="0" indent="0" fontAlgn="auto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en-US" sz="3600" b="1" dirty="0">
                <a:latin typeface="+mj-lt"/>
                <a:ea typeface="+mj-ea"/>
                <a:cs typeface="+mj-cs"/>
              </a:rPr>
              <a:t>Similarly </a:t>
            </a:r>
          </a:p>
        </p:txBody>
      </p:sp>
      <p:pic>
        <p:nvPicPr>
          <p:cNvPr id="2765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752600"/>
            <a:ext cx="5715000" cy="146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614488"/>
            <a:ext cx="1916113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6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01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436" y="1371600"/>
            <a:ext cx="8229600" cy="914400"/>
          </a:xfrm>
        </p:spPr>
        <p:txBody>
          <a:bodyPr rtlCol="0">
            <a:normAutofit fontScale="90000"/>
          </a:bodyPr>
          <a:lstStyle/>
          <a:p>
            <a:pPr algn="l" eaLnBrk="1" hangingPunct="1">
              <a:lnSpc>
                <a:spcPct val="150000"/>
              </a:lnSpc>
              <a:defRPr/>
            </a:pP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4000" b="1" dirty="0">
                <a:solidFill>
                  <a:schemeClr val="bg2">
                    <a:lumMod val="50000"/>
                  </a:schemeClr>
                </a:solidFill>
              </a:rPr>
              <a:t>Trigonometric Ratios of 0° &amp; °  90</a:t>
            </a:r>
            <a:r>
              <a:rPr lang="en-US" sz="4000" b="1" dirty="0" smtClean="0">
                <a:solidFill>
                  <a:schemeClr val="bg2">
                    <a:lumMod val="50000"/>
                  </a:schemeClr>
                </a:solidFill>
              </a:rPr>
              <a:t>°</a:t>
            </a:r>
            <a:r>
              <a:rPr lang="en-US" sz="4000" b="1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en-US" sz="4000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4000" b="1" dirty="0">
                <a:solidFill>
                  <a:schemeClr val="bg2">
                    <a:lumMod val="50000"/>
                  </a:schemeClr>
                </a:solidFill>
              </a:rPr>
              <a:t>Case I – When angle A is 0° </a:t>
            </a:r>
            <a:endParaRPr lang="en-US" sz="3100" dirty="0">
              <a:solidFill>
                <a:srgbClr val="FF0066"/>
              </a:solidFill>
              <a:latin typeface="Microsoft New Tai Lue" pitchFamily="34" charset="0"/>
              <a:cs typeface="Microsoft New Tai Lue" pitchFamily="34" charset="0"/>
            </a:endParaRPr>
          </a:p>
        </p:txBody>
      </p:sp>
      <p:pic>
        <p:nvPicPr>
          <p:cNvPr id="2867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981"/>
          <a:stretch/>
        </p:blipFill>
        <p:spPr bwMode="auto">
          <a:xfrm>
            <a:off x="529936" y="2468058"/>
            <a:ext cx="7848600" cy="1149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67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45" y="3673043"/>
            <a:ext cx="777240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7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444693"/>
            <a:ext cx="5410200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7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50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87030"/>
            <a:ext cx="6992938" cy="79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89564"/>
            <a:ext cx="807619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1000" y="1875741"/>
            <a:ext cx="7747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FF0066"/>
                </a:solidFill>
                <a:latin typeface="Microsoft New Tai Lue" pitchFamily="34" charset="0"/>
                <a:cs typeface="Microsoft New Tai Lue" pitchFamily="34" charset="0"/>
              </a:rPr>
              <a:t> </a:t>
            </a:r>
            <a:r>
              <a:rPr lang="en-US" sz="3600" b="1" dirty="0">
                <a:solidFill>
                  <a:srgbClr val="DBF5F9">
                    <a:lumMod val="50000"/>
                  </a:srgbClr>
                </a:solidFill>
                <a:latin typeface="Calibri"/>
              </a:rPr>
              <a:t>Case II – When angle A is 90° </a:t>
            </a:r>
          </a:p>
        </p:txBody>
      </p:sp>
      <p:pic>
        <p:nvPicPr>
          <p:cNvPr id="2970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0"/>
            <a:ext cx="807619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8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74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0280489"/>
              </p:ext>
            </p:extLst>
          </p:nvPr>
        </p:nvGraphicFramePr>
        <p:xfrm>
          <a:off x="762000" y="1600200"/>
          <a:ext cx="7086599" cy="3886199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133856"/>
                <a:gridCol w="1204723"/>
                <a:gridCol w="1187005"/>
                <a:gridCol w="1187005"/>
                <a:gridCol w="1187005"/>
                <a:gridCol w="1187005"/>
              </a:tblGrid>
              <a:tr h="452189"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∠A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104800" marR="104800" marT="76200" marB="7620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</a:t>
                      </a:r>
                      <a:r>
                        <a:rPr lang="en-US" sz="1100" baseline="30000" dirty="0">
                          <a:effectLst/>
                        </a:rPr>
                        <a:t>o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104800" marR="104800" marT="76200" marB="7620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30</a:t>
                      </a:r>
                      <a:r>
                        <a:rPr lang="en-US" sz="1100" baseline="30000" dirty="0">
                          <a:effectLst/>
                        </a:rPr>
                        <a:t>o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104800" marR="104800" marT="76200" marB="7620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45</a:t>
                      </a:r>
                      <a:r>
                        <a:rPr lang="en-US" sz="1100" baseline="30000" dirty="0">
                          <a:effectLst/>
                        </a:rPr>
                        <a:t>o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104800" marR="104800" marT="76200" marB="7620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60</a:t>
                      </a:r>
                      <a:r>
                        <a:rPr lang="en-US" sz="1100" baseline="30000" dirty="0">
                          <a:effectLst/>
                        </a:rPr>
                        <a:t>o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104800" marR="104800" marT="76200" marB="7620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90</a:t>
                      </a:r>
                      <a:r>
                        <a:rPr lang="en-US" sz="1100" baseline="30000" dirty="0">
                          <a:effectLst/>
                        </a:rPr>
                        <a:t>o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104800" marR="104800" marT="76200" marB="76200" anchor="ctr"/>
                </a:tc>
              </a:tr>
              <a:tr h="452189"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sin 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104800" marR="104800" marT="76200" marB="7620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104800" marR="104800" marT="76200" marB="7620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1/2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104800" marR="104800" marT="76200" marB="7620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1/√2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104800" marR="104800" marT="76200" marB="7620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√3/2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104800" marR="104800" marT="76200" marB="7620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1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104800" marR="104800" marT="76200" marB="76200" anchor="ctr"/>
                </a:tc>
              </a:tr>
              <a:tr h="452189"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cos A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104800" marR="104800" marT="76200" marB="7620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104800" marR="104800" marT="76200" marB="7620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√3/2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104800" marR="104800" marT="76200" marB="7620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1/√2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104800" marR="104800" marT="76200" marB="7620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1/2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104800" marR="104800" marT="76200" marB="7620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104800" marR="104800" marT="76200" marB="76200" anchor="ctr"/>
                </a:tc>
              </a:tr>
              <a:tr h="700109"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tan A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104800" marR="104800" marT="76200" marB="7620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104800" marR="104800" marT="76200" marB="7620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1/√3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104800" marR="104800" marT="76200" marB="7620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1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104800" marR="104800" marT="76200" marB="7620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√3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104800" marR="104800" marT="76200" marB="7620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not defined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104800" marR="104800" marT="76200" marB="76200" anchor="ctr"/>
                </a:tc>
              </a:tr>
              <a:tr h="564707"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cosec A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104800" marR="104800" marT="76200" marB="7620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not defined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104800" marR="104800" marT="76200" marB="7620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2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104800" marR="104800" marT="76200" marB="7620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√2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104800" marR="104800" marT="76200" marB="7620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2/√3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104800" marR="104800" marT="76200" marB="7620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1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104800" marR="104800" marT="76200" marB="76200" anchor="ctr"/>
                </a:tc>
              </a:tr>
              <a:tr h="700109"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sec A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104800" marR="104800" marT="76200" marB="7620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104800" marR="104800" marT="76200" marB="7620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2/√3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104800" marR="104800" marT="76200" marB="7620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√2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104800" marR="104800" marT="76200" marB="7620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2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104800" marR="104800" marT="76200" marB="7620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not defined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104800" marR="104800" marT="76200" marB="76200" anchor="ctr"/>
                </a:tc>
              </a:tr>
              <a:tr h="564707"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cot A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104800" marR="104800" marT="76200" marB="7620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not defined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104800" marR="104800" marT="76200" marB="7620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√3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104800" marR="104800" marT="76200" marB="7620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1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104800" marR="104800" marT="76200" marB="7620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1/√3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104800" marR="104800" marT="76200" marB="7620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104800" marR="104800" marT="76200" marB="76200" anchor="ctr"/>
                </a:tc>
              </a:tr>
            </a:tbl>
          </a:graphicData>
        </a:graphic>
      </p:graphicFrame>
      <p:sp>
        <p:nvSpPr>
          <p:cNvPr id="30780" name="Rectangle 1"/>
          <p:cNvSpPr>
            <a:spLocks noChangeArrowheads="1"/>
          </p:cNvSpPr>
          <p:nvPr/>
        </p:nvSpPr>
        <p:spPr bwMode="auto">
          <a:xfrm>
            <a:off x="242455" y="825500"/>
            <a:ext cx="8763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3600" b="1" dirty="0">
                <a:solidFill>
                  <a:srgbClr val="DBF5F9">
                    <a:lumMod val="50000"/>
                  </a:srgbClr>
                </a:solidFill>
                <a:latin typeface="Calibri"/>
              </a:rPr>
              <a:t>Standard values of Trigonometric ratios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751C8-FB17-40B3-868C-C0115CD1D72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9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04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140</Words>
  <Application>Microsoft Office PowerPoint</Application>
  <PresentationFormat>On-screen Show (4:3)</PresentationFormat>
  <Paragraphs>81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   INTRODUCTION TO TRIGONOMETRY</vt:lpstr>
      <vt:lpstr>Trigonometric Ratios of Some Specific Angles  </vt:lpstr>
      <vt:lpstr>Finding the value of Trigonometric Ratio of 45° </vt:lpstr>
      <vt:lpstr>PowerPoint Presentation</vt:lpstr>
      <vt:lpstr>PowerPoint Presentation</vt:lpstr>
      <vt:lpstr>PowerPoint Presentation</vt:lpstr>
      <vt:lpstr> Trigonometric Ratios of 0° &amp; °  90° Case I – When angle A is 0° 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INTRODUCTION TO TRIGONOMETRY</dc:title>
  <dc:creator>M S Rathor</dc:creator>
  <cp:lastModifiedBy>Raghavan</cp:lastModifiedBy>
  <cp:revision>6</cp:revision>
  <dcterms:created xsi:type="dcterms:W3CDTF">2020-07-28T13:47:08Z</dcterms:created>
  <dcterms:modified xsi:type="dcterms:W3CDTF">2020-07-30T06:35:03Z</dcterms:modified>
</cp:coreProperties>
</file>