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C4B09-A2B7-42A5-8B50-857EEDE3A9F1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47382-725E-4A3F-868D-BD164F819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4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8C95AA-95F9-4143-95AA-79C0D64B7EB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0</a:t>
            </a:r>
            <a:r>
              <a:rPr lang="en-US" altLang="en-US" b="1" smtClean="0"/>
              <a:t>°  90°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7B0425-3534-4F7F-B594-2A3F21BEFA1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FDCD-9858-4685-8174-9E89A0C20680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46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0EB5-3F6E-422B-9A84-796E4E6EA8B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18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32C6-DED3-4C8B-9632-3044E49E9002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184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1F24-A4BD-4EEE-9951-24A3F9E0649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F0B43-2166-4A2B-A0EE-D45EA1FC297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32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E119-6461-4D6D-BF03-343CA88CD63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8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BA63-64EE-4E9E-81A4-6B235C2EB55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93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F077-5616-4FBE-A49E-2C54DF23CDC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8413-0207-428F-B624-42A59645C21D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4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0DDF-3C0C-4993-9B93-EEBE1D184C3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0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B541-A709-4F4C-83EF-6E2CF9615AD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30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30CD7-4CBF-4969-B0E1-62126542DEC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0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A91C-F73B-4BEE-8CF9-88DFDA03A851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1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0D0CB-0B29-4372-9495-DD9FC48D8DC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7/30/2020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556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65018" y="685800"/>
            <a:ext cx="7848600" cy="1927225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/>
              <a:t>INTRODUCTION TO </a:t>
            </a:r>
            <a:r>
              <a:rPr lang="en-US" altLang="en-US" dirty="0" smtClean="0"/>
              <a:t>TRIGONOMETRY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2202873" y="2743200"/>
            <a:ext cx="4800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latin typeface="Arial" pitchFamily="34" charset="0"/>
              </a:rPr>
              <a:t>Module </a:t>
            </a:r>
            <a:r>
              <a:rPr lang="en-US" altLang="en-US" sz="4000" dirty="0" smtClean="0">
                <a:latin typeface="Arial" pitchFamily="34" charset="0"/>
              </a:rPr>
              <a:t>2 </a:t>
            </a:r>
            <a:r>
              <a:rPr lang="en-US" altLang="en-US" sz="4000" dirty="0">
                <a:latin typeface="Arial" pitchFamily="34" charset="0"/>
              </a:rPr>
              <a:t>of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dirty="0">
              <a:latin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latin typeface="Arial" pitchFamily="34" charset="0"/>
              </a:rPr>
              <a:t>  </a:t>
            </a:r>
            <a:r>
              <a:rPr lang="en-US" altLang="en-US" sz="3600" dirty="0" err="1" smtClean="0">
                <a:latin typeface="Arial" pitchFamily="34" charset="0"/>
              </a:rPr>
              <a:t>Ratna</a:t>
            </a:r>
            <a:r>
              <a:rPr lang="en-US" altLang="en-US" sz="3600" dirty="0" smtClean="0">
                <a:latin typeface="Arial" pitchFamily="34" charset="0"/>
              </a:rPr>
              <a:t> </a:t>
            </a:r>
            <a:r>
              <a:rPr lang="en-US" altLang="en-US" sz="3600" dirty="0">
                <a:latin typeface="Arial" pitchFamily="34" charset="0"/>
              </a:rPr>
              <a:t>Rathor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itchFamily="34" charset="0"/>
              </a:rPr>
              <a:t>AECS 2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itchFamily="34" charset="0"/>
              </a:rPr>
              <a:t>Mumbai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635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8375"/>
            <a:ext cx="8229600" cy="5181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u="sng" dirty="0">
                <a:ea typeface="+mj-ea"/>
              </a:rPr>
              <a:t>Example :-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ea typeface="+mj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ea typeface="+mj-ea"/>
              </a:rPr>
              <a:t>In </a:t>
            </a:r>
            <a:r>
              <a:rPr lang="en-US" sz="2000" b="1" dirty="0">
                <a:ea typeface="+mj-ea"/>
              </a:rPr>
              <a:t>Δ PQR, right-angled at Q, PQ = 3 cm and PR = 6 cm. Determine </a:t>
            </a:r>
            <a:endParaRPr lang="en-US" sz="2000" b="1" dirty="0" smtClean="0">
              <a:ea typeface="+mj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>
                <a:ea typeface="+mj-ea"/>
              </a:rPr>
              <a:t>∠ </a:t>
            </a:r>
            <a:r>
              <a:rPr lang="en-US" sz="2000" b="1" dirty="0">
                <a:ea typeface="+mj-ea"/>
              </a:rPr>
              <a:t>QPR and ∠ PRQ. 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u="sng" dirty="0" smtClean="0">
              <a:solidFill>
                <a:srgbClr val="002060"/>
              </a:solidFill>
              <a:ea typeface="+mj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u="sng" dirty="0">
              <a:solidFill>
                <a:srgbClr val="002060"/>
              </a:solidFill>
              <a:ea typeface="+mj-ea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u="sng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u="sng" dirty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667000"/>
            <a:ext cx="35814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270351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896938"/>
            <a:ext cx="8229600" cy="45688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u="sng" dirty="0">
                <a:ea typeface="+mj-ea"/>
              </a:rPr>
              <a:t>Example</a:t>
            </a:r>
            <a:r>
              <a:rPr lang="en-US" sz="2000" b="1" dirty="0">
                <a:ea typeface="+mj-ea"/>
              </a:rPr>
              <a:t> :-Evaluate the following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u="sng" dirty="0">
                <a:ea typeface="+mj-ea"/>
              </a:rPr>
              <a:t>Solution</a:t>
            </a:r>
            <a:r>
              <a:rPr lang="en-US" sz="2000" b="1" dirty="0">
                <a:ea typeface="+mj-ea"/>
              </a:rPr>
              <a:t> :-</a:t>
            </a: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5"/>
          <a:stretch/>
        </p:blipFill>
        <p:spPr bwMode="auto">
          <a:xfrm>
            <a:off x="665016" y="1537857"/>
            <a:ext cx="414510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14" y="2819400"/>
            <a:ext cx="4379913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65016" y="2971800"/>
            <a:ext cx="173184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06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8000" b="1" dirty="0">
                <a:solidFill>
                  <a:schemeClr val="bg2">
                    <a:lumMod val="50000"/>
                  </a:schemeClr>
                </a:solidFill>
              </a:rPr>
              <a:t>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8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2345" y="2895600"/>
            <a:ext cx="9067800" cy="1143000"/>
          </a:xfrm>
        </p:spPr>
        <p:txBody>
          <a:bodyPr>
            <a:noAutofit/>
          </a:bodyPr>
          <a:lstStyle/>
          <a:p>
            <a:pPr algn="ctr"/>
            <a:r>
              <a:rPr lang="en-US" altLang="en-US" sz="6000" b="1" dirty="0" smtClean="0">
                <a:solidFill>
                  <a:schemeClr val="bg2">
                    <a:lumMod val="50000"/>
                  </a:schemeClr>
                </a:solidFill>
              </a:rPr>
              <a:t>Trigonometric Ratios of Some Specific Angles  </a:t>
            </a:r>
            <a:endParaRPr lang="en-US" altLang="en-US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6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9" y="2172566"/>
            <a:ext cx="59436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944562"/>
          </a:xfrm>
        </p:spPr>
        <p:txBody>
          <a:bodyPr>
            <a:noAutofit/>
          </a:bodyPr>
          <a:lstStyle/>
          <a:p>
            <a:r>
              <a:rPr lang="en-US" altLang="en-US" sz="3600" b="1" dirty="0">
                <a:solidFill>
                  <a:schemeClr val="bg2">
                    <a:lumMod val="50000"/>
                  </a:schemeClr>
                </a:solidFill>
              </a:rPr>
              <a:t>Finding the value of Trigonometric Ratio of 45° </a:t>
            </a: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9" y="4191000"/>
            <a:ext cx="5943600" cy="2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709" y="2172566"/>
            <a:ext cx="1716088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6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brightnessContrast contras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9" y="1447800"/>
            <a:ext cx="5765801" cy="267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740" y="1447800"/>
            <a:ext cx="19161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14" y="4267201"/>
            <a:ext cx="7470486" cy="147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9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066800"/>
            <a:ext cx="7726363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37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rtlCol="0">
            <a:normAutofit/>
          </a:bodyPr>
          <a:lstStyle/>
          <a:p>
            <a:pPr marL="0" indent="0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sz="3600" b="1" dirty="0">
                <a:latin typeface="+mj-lt"/>
                <a:ea typeface="+mj-ea"/>
                <a:cs typeface="+mj-cs"/>
              </a:rPr>
              <a:t>Similarly 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57150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14488"/>
            <a:ext cx="19161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01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1371600"/>
            <a:ext cx="8229600" cy="914400"/>
          </a:xfrm>
        </p:spPr>
        <p:txBody>
          <a:bodyPr rtlCol="0">
            <a:normAutofit fontScale="90000"/>
          </a:bodyPr>
          <a:lstStyle/>
          <a:p>
            <a:pPr algn="l" eaLnBrk="1" hangingPunct="1">
              <a:lnSpc>
                <a:spcPct val="150000"/>
              </a:lnSpc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Trigonometric Ratios of 0° &amp; °  90</a:t>
            </a: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</a:rPr>
              <a:t>°</a:t>
            </a: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4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Case I – When angle A is 0° </a:t>
            </a:r>
            <a:endParaRPr lang="en-US" sz="3100" dirty="0">
              <a:solidFill>
                <a:srgbClr val="FF0066"/>
              </a:solidFill>
              <a:latin typeface="Microsoft New Tai Lue" pitchFamily="34" charset="0"/>
              <a:cs typeface="Microsoft New Tai Lue" pitchFamily="34" charset="0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81"/>
          <a:stretch/>
        </p:blipFill>
        <p:spPr bwMode="auto">
          <a:xfrm>
            <a:off x="529936" y="2468058"/>
            <a:ext cx="7848600" cy="1149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45" y="3673043"/>
            <a:ext cx="77724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444693"/>
            <a:ext cx="54102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5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87030"/>
            <a:ext cx="6992938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89564"/>
            <a:ext cx="807619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1875741"/>
            <a:ext cx="7747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66"/>
                </a:solidFill>
                <a:latin typeface="Microsoft New Tai Lue" pitchFamily="34" charset="0"/>
                <a:cs typeface="Microsoft New Tai Lue" pitchFamily="34" charset="0"/>
              </a:rPr>
              <a:t> </a:t>
            </a:r>
            <a:r>
              <a:rPr lang="en-US" sz="3600" b="1" dirty="0">
                <a:solidFill>
                  <a:srgbClr val="DBF5F9">
                    <a:lumMod val="50000"/>
                  </a:srgbClr>
                </a:solidFill>
                <a:latin typeface="Calibri"/>
              </a:rPr>
              <a:t>Case II – When angle A is 90° </a:t>
            </a:r>
          </a:p>
        </p:txBody>
      </p:sp>
      <p:pic>
        <p:nvPicPr>
          <p:cNvPr id="2970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807619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7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280489"/>
              </p:ext>
            </p:extLst>
          </p:nvPr>
        </p:nvGraphicFramePr>
        <p:xfrm>
          <a:off x="762000" y="1600200"/>
          <a:ext cx="7086599" cy="388619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33856"/>
                <a:gridCol w="1204723"/>
                <a:gridCol w="1187005"/>
                <a:gridCol w="1187005"/>
                <a:gridCol w="1187005"/>
                <a:gridCol w="1187005"/>
              </a:tblGrid>
              <a:tr h="452189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∠A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r>
                        <a:rPr lang="en-US" sz="1100" baseline="30000" dirty="0">
                          <a:effectLst/>
                        </a:rPr>
                        <a:t>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r>
                        <a:rPr lang="en-US" sz="1100" baseline="30000" dirty="0">
                          <a:effectLst/>
                        </a:rPr>
                        <a:t>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45</a:t>
                      </a:r>
                      <a:r>
                        <a:rPr lang="en-US" sz="1100" baseline="30000" dirty="0">
                          <a:effectLst/>
                        </a:rPr>
                        <a:t>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</a:t>
                      </a:r>
                      <a:r>
                        <a:rPr lang="en-US" sz="1100" baseline="30000" dirty="0">
                          <a:effectLst/>
                        </a:rPr>
                        <a:t>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90</a:t>
                      </a:r>
                      <a:r>
                        <a:rPr lang="en-US" sz="1100" baseline="30000" dirty="0">
                          <a:effectLst/>
                        </a:rPr>
                        <a:t>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</a:tr>
              <a:tr h="452189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sin 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1/2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1/√2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√3/2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</a:tr>
              <a:tr h="452189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 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√3/2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1/√2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1/2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</a:tr>
              <a:tr h="700109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tan 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1/√3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√3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not defined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</a:tr>
              <a:tr h="564707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cosec 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not defined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√2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2/√3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</a:tr>
              <a:tr h="700109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sec 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2/√3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√2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not defined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</a:tr>
              <a:tr h="564707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cot 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not defined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√3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1/√3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104800" marR="104800" marT="76200" marB="76200" anchor="ctr"/>
                </a:tc>
              </a:tr>
            </a:tbl>
          </a:graphicData>
        </a:graphic>
      </p:graphicFrame>
      <p:sp>
        <p:nvSpPr>
          <p:cNvPr id="30780" name="Rectangle 1"/>
          <p:cNvSpPr>
            <a:spLocks noChangeArrowheads="1"/>
          </p:cNvSpPr>
          <p:nvPr/>
        </p:nvSpPr>
        <p:spPr bwMode="auto">
          <a:xfrm>
            <a:off x="242455" y="825500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b="1" dirty="0">
                <a:solidFill>
                  <a:srgbClr val="DBF5F9">
                    <a:lumMod val="50000"/>
                  </a:srgbClr>
                </a:solidFill>
                <a:latin typeface="Calibri"/>
              </a:rPr>
              <a:t>Standard values of Trigonometric ratios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51C8-FB17-40B3-868C-C0115CD1D72E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04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140</Words>
  <Application>Microsoft Office PowerPoint</Application>
  <PresentationFormat>On-screen Show (4:3)</PresentationFormat>
  <Paragraphs>81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  INTRODUCTION TO TRIGONOMETRY</vt:lpstr>
      <vt:lpstr>Trigonometric Ratios of Some Specific Angles  </vt:lpstr>
      <vt:lpstr>Finding the value of Trigonometric Ratio of 45° </vt:lpstr>
      <vt:lpstr>PowerPoint Presentation</vt:lpstr>
      <vt:lpstr>PowerPoint Presentation</vt:lpstr>
      <vt:lpstr>PowerPoint Presentation</vt:lpstr>
      <vt:lpstr> Trigonometric Ratios of 0° &amp; °  90° Case I – When angle A is 0° 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INTRODUCTION TO TRIGONOMETRY</dc:title>
  <dc:creator>M S Rathor</dc:creator>
  <cp:lastModifiedBy>Raghavan</cp:lastModifiedBy>
  <cp:revision>6</cp:revision>
  <dcterms:created xsi:type="dcterms:W3CDTF">2020-07-28T13:47:08Z</dcterms:created>
  <dcterms:modified xsi:type="dcterms:W3CDTF">2020-07-30T06:35:03Z</dcterms:modified>
</cp:coreProperties>
</file>